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</a:t>
            </a: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七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章  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7944" y="2859782"/>
            <a:ext cx="4752528" cy="107721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en-US" altLang="zh-CN" sz="3200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+mn-ea"/>
              </a:rPr>
              <a:t>欧姆定律在串、并联电路中的应用</a:t>
            </a:r>
            <a:endParaRPr lang="en-US" altLang="en-US" sz="3200" dirty="0">
              <a:solidFill>
                <a:srgbClr val="FF0000"/>
              </a:solidFill>
              <a:latin typeface="幼圆" pitchFamily="49" charset="-122"/>
              <a:ea typeface="幼圆" pitchFamily="49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idx="1"/>
          </p:nvPr>
        </p:nvSpPr>
        <p:spPr>
          <a:xfrm>
            <a:off x="687070" y="495890"/>
            <a:ext cx="7021830" cy="1313248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095" b="1" dirty="0">
                <a:latin typeface="宋体" panose="02010600030101010101" pitchFamily="2" charset="-122"/>
              </a:rPr>
              <a:t>  </a:t>
            </a:r>
            <a:r>
              <a:rPr lang="zh-CN" altLang="en-US" sz="2095" b="1" dirty="0">
                <a:latin typeface="宋体" panose="02010600030101010101" pitchFamily="2" charset="-122"/>
              </a:rPr>
              <a:t>例</a:t>
            </a:r>
            <a:r>
              <a:rPr lang="en-US" altLang="zh-CN" sz="2095" b="1" dirty="0">
                <a:latin typeface="宋体" panose="02010600030101010101" pitchFamily="2" charset="-122"/>
              </a:rPr>
              <a:t>1.</a:t>
            </a:r>
            <a:r>
              <a:rPr lang="zh-CN" altLang="en-US" sz="2095" b="1" dirty="0">
                <a:latin typeface="宋体" panose="02010600030101010101" pitchFamily="2" charset="-122"/>
              </a:rPr>
              <a:t>两个导体串联组成的电路的总电压是</a:t>
            </a:r>
            <a:r>
              <a:rPr lang="en-US" altLang="zh-CN" sz="2095" b="1" dirty="0">
                <a:latin typeface="宋体" panose="02010600030101010101" pitchFamily="2" charset="-122"/>
              </a:rPr>
              <a:t>12V</a:t>
            </a:r>
            <a:r>
              <a:rPr lang="zh-CN" altLang="en-US" sz="2095" b="1" dirty="0">
                <a:latin typeface="宋体" panose="02010600030101010101" pitchFamily="2" charset="-122"/>
              </a:rPr>
              <a:t>，其中</a:t>
            </a:r>
            <a:r>
              <a:rPr lang="en-US" altLang="zh-CN" sz="2095" b="1" dirty="0">
                <a:latin typeface="宋体" panose="02010600030101010101" pitchFamily="2" charset="-122"/>
              </a:rPr>
              <a:t>A</a:t>
            </a:r>
            <a:r>
              <a:rPr lang="zh-CN" altLang="en-US" sz="2095" b="1" dirty="0">
                <a:latin typeface="宋体" panose="02010600030101010101" pitchFamily="2" charset="-122"/>
              </a:rPr>
              <a:t>导体的电阻是</a:t>
            </a:r>
            <a:r>
              <a:rPr lang="en-US" altLang="zh-CN" sz="2095" b="1" dirty="0">
                <a:latin typeface="宋体" panose="02010600030101010101" pitchFamily="2" charset="-122"/>
              </a:rPr>
              <a:t>8Ω</a:t>
            </a:r>
            <a:r>
              <a:rPr lang="zh-CN" altLang="en-US" sz="2095" b="1" dirty="0">
                <a:latin typeface="宋体" panose="02010600030101010101" pitchFamily="2" charset="-122"/>
              </a:rPr>
              <a:t>，它两端电压是</a:t>
            </a:r>
            <a:r>
              <a:rPr lang="en-US" altLang="zh-CN" sz="2095" b="1" dirty="0">
                <a:latin typeface="宋体" panose="02010600030101010101" pitchFamily="2" charset="-122"/>
              </a:rPr>
              <a:t>4V</a:t>
            </a:r>
            <a:r>
              <a:rPr lang="zh-CN" altLang="en-US" sz="2095" b="1" dirty="0">
                <a:latin typeface="宋体" panose="02010600030101010101" pitchFamily="2" charset="-122"/>
              </a:rPr>
              <a:t>，求</a:t>
            </a:r>
            <a:r>
              <a:rPr lang="en-US" altLang="zh-CN" sz="2095" b="1" dirty="0">
                <a:latin typeface="宋体" panose="02010600030101010101" pitchFamily="2" charset="-122"/>
              </a:rPr>
              <a:t>B</a:t>
            </a:r>
            <a:r>
              <a:rPr lang="zh-CN" altLang="en-US" sz="2095" b="1" dirty="0">
                <a:latin typeface="宋体" panose="02010600030101010101" pitchFamily="2" charset="-122"/>
              </a:rPr>
              <a:t>导体的电阻。</a:t>
            </a:r>
          </a:p>
        </p:txBody>
      </p:sp>
      <p:sp>
        <p:nvSpPr>
          <p:cNvPr id="6148" name="Rectangle 3"/>
          <p:cNvSpPr/>
          <p:nvPr/>
        </p:nvSpPr>
        <p:spPr>
          <a:xfrm>
            <a:off x="1151467" y="2082120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graphicFrame>
        <p:nvGraphicFramePr>
          <p:cNvPr id="5124" name="Object 4"/>
          <p:cNvGraphicFramePr/>
          <p:nvPr/>
        </p:nvGraphicFramePr>
        <p:xfrm>
          <a:off x="5326180" y="1653779"/>
          <a:ext cx="2207906" cy="1384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3" imgW="1857375" imgH="1162050" progId="Paint.Picture">
                  <p:embed/>
                </p:oleObj>
              </mc:Choice>
              <mc:Fallback>
                <p:oleObj r:id="rId3" imgW="1857375" imgH="116205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6180" y="1653779"/>
                        <a:ext cx="2207906" cy="13846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Rectangle 6"/>
          <p:cNvSpPr/>
          <p:nvPr/>
        </p:nvSpPr>
        <p:spPr>
          <a:xfrm>
            <a:off x="949867" y="3211812"/>
            <a:ext cx="6249599" cy="135016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  </a:t>
            </a:r>
            <a:r>
              <a:rPr lang="zh-CN" altLang="en-US" sz="2095" b="1" dirty="0">
                <a:latin typeface="宋体" panose="02010600030101010101" pitchFamily="2" charset="-122"/>
              </a:rPr>
              <a:t>例</a:t>
            </a:r>
            <a:r>
              <a:rPr lang="en-US" altLang="zh-CN" sz="2095" b="1" dirty="0">
                <a:latin typeface="宋体" panose="02010600030101010101" pitchFamily="2" charset="-122"/>
              </a:rPr>
              <a:t>2.</a:t>
            </a:r>
            <a:r>
              <a:rPr lang="zh-CN" altLang="en-US" sz="2095" b="1" dirty="0">
                <a:latin typeface="宋体" panose="02010600030101010101" pitchFamily="2" charset="-122"/>
              </a:rPr>
              <a:t>已知串连着的两个电阻两端总电压是</a:t>
            </a:r>
            <a:r>
              <a:rPr lang="en-US" altLang="zh-CN" sz="2095" b="1" dirty="0">
                <a:latin typeface="宋体" panose="02010600030101010101" pitchFamily="2" charset="-122"/>
              </a:rPr>
              <a:t>12V</a:t>
            </a:r>
            <a:r>
              <a:rPr lang="zh-CN" altLang="en-US" sz="2095" b="1" dirty="0">
                <a:latin typeface="宋体" panose="02010600030101010101" pitchFamily="2" charset="-122"/>
              </a:rPr>
              <a:t>，两电阻的阻值之比为</a:t>
            </a:r>
            <a:r>
              <a:rPr lang="en-US" altLang="zh-CN" sz="2095" b="1" dirty="0">
                <a:latin typeface="宋体" panose="02010600030101010101" pitchFamily="2" charset="-122"/>
              </a:rPr>
              <a:t>3:2</a:t>
            </a:r>
            <a:r>
              <a:rPr lang="zh-CN" altLang="en-US" sz="2095" b="1" dirty="0">
                <a:latin typeface="宋体" panose="02010600030101010101" pitchFamily="2" charset="-122"/>
              </a:rPr>
              <a:t>，求两电阻各自的电压为多少？</a:t>
            </a:r>
          </a:p>
        </p:txBody>
      </p:sp>
    </p:spTree>
    <p:extLst>
      <p:ext uri="{BB962C8B-B14F-4D97-AF65-F5344CB8AC3E}">
        <p14:creationId xmlns:p14="http://schemas.microsoft.com/office/powerpoint/2010/main" val="665070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884484" y="538445"/>
            <a:ext cx="6194966" cy="2755107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95" b="1" dirty="0">
                <a:latin typeface="宋体" panose="02010600030101010101" pitchFamily="2" charset="-122"/>
              </a:rPr>
              <a:t>一、利用“串联分压”求分压电阻的问题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95" b="1" dirty="0">
                <a:latin typeface="宋体" panose="02010600030101010101" pitchFamily="2" charset="-122"/>
              </a:rPr>
              <a:t>    一个电阻为</a:t>
            </a:r>
            <a:r>
              <a:rPr lang="en-US" altLang="zh-CN" sz="2095" b="1" dirty="0">
                <a:latin typeface="宋体" panose="02010600030101010101" pitchFamily="2" charset="-122"/>
              </a:rPr>
              <a:t>20Ω</a:t>
            </a:r>
            <a:r>
              <a:rPr lang="zh-CN" altLang="en-US" sz="2095" b="1" dirty="0">
                <a:latin typeface="宋体" panose="02010600030101010101" pitchFamily="2" charset="-122"/>
              </a:rPr>
              <a:t>的用电器正常工作时，两端的电压是</a:t>
            </a:r>
            <a:r>
              <a:rPr lang="en-US" altLang="zh-CN" sz="2095" b="1" dirty="0">
                <a:latin typeface="宋体" panose="02010600030101010101" pitchFamily="2" charset="-122"/>
              </a:rPr>
              <a:t>12V</a:t>
            </a:r>
            <a:r>
              <a:rPr lang="zh-CN" altLang="en-US" sz="2095" b="1" dirty="0">
                <a:latin typeface="宋体" panose="02010600030101010101" pitchFamily="2" charset="-122"/>
              </a:rPr>
              <a:t>，如果要使用电器在</a:t>
            </a:r>
            <a:r>
              <a:rPr lang="en-US" altLang="zh-CN" sz="2095" b="1" dirty="0">
                <a:latin typeface="宋体" panose="02010600030101010101" pitchFamily="2" charset="-122"/>
              </a:rPr>
              <a:t>18V</a:t>
            </a:r>
            <a:r>
              <a:rPr lang="zh-CN" altLang="en-US" sz="2095" b="1" dirty="0">
                <a:latin typeface="宋体" panose="02010600030101010101" pitchFamily="2" charset="-122"/>
              </a:rPr>
              <a:t>的电源上仍能正常工作，则：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95" b="1" dirty="0">
                <a:latin typeface="宋体" panose="02010600030101010101" pitchFamily="2" charset="-122"/>
              </a:rPr>
              <a:t>（</a:t>
            </a:r>
            <a:r>
              <a:rPr lang="en-US" altLang="zh-CN" sz="2095" b="1" dirty="0">
                <a:latin typeface="宋体" panose="02010600030101010101" pitchFamily="2" charset="-122"/>
              </a:rPr>
              <a:t>1</a:t>
            </a:r>
            <a:r>
              <a:rPr lang="zh-CN" altLang="en-US" sz="2095" b="1" dirty="0">
                <a:latin typeface="宋体" panose="02010600030101010101" pitchFamily="2" charset="-122"/>
              </a:rPr>
              <a:t>）在电路中应串联一个电阻，还是并联一个电阻？画出电路图；（</a:t>
            </a:r>
            <a:r>
              <a:rPr lang="en-US" altLang="zh-CN" sz="2095" b="1" dirty="0">
                <a:latin typeface="宋体" panose="02010600030101010101" pitchFamily="2" charset="-122"/>
              </a:rPr>
              <a:t>2</a:t>
            </a:r>
            <a:r>
              <a:rPr lang="zh-CN" altLang="en-US" sz="2095" b="1" dirty="0">
                <a:latin typeface="宋体" panose="02010600030101010101" pitchFamily="2" charset="-122"/>
              </a:rPr>
              <a:t>）这个电阻的阻值是多少？</a:t>
            </a:r>
          </a:p>
        </p:txBody>
      </p:sp>
      <p:graphicFrame>
        <p:nvGraphicFramePr>
          <p:cNvPr id="6147" name="Object 3"/>
          <p:cNvGraphicFramePr/>
          <p:nvPr/>
        </p:nvGraphicFramePr>
        <p:xfrm>
          <a:off x="1430949" y="3388377"/>
          <a:ext cx="2207906" cy="1508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3" imgW="1628775" imgH="1266825" progId="Paint.Picture">
                  <p:embed/>
                </p:oleObj>
              </mc:Choice>
              <mc:Fallback>
                <p:oleObj r:id="rId3" imgW="1628775" imgH="126682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 t="5428" b="6996"/>
                      <a:stretch>
                        <a:fillRect/>
                      </a:stretch>
                    </p:blipFill>
                    <p:spPr>
                      <a:xfrm>
                        <a:off x="1430949" y="3388377"/>
                        <a:ext cx="2207906" cy="150852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/>
          <p:nvPr/>
        </p:nvSpPr>
        <p:spPr>
          <a:xfrm>
            <a:off x="4032791" y="3436143"/>
            <a:ext cx="3501296" cy="15163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解题关键：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串联电路各处电流相等；总电压等于各部分电压之和 。</a:t>
            </a:r>
          </a:p>
        </p:txBody>
      </p:sp>
    </p:spTree>
    <p:extLst>
      <p:ext uri="{BB962C8B-B14F-4D97-AF65-F5344CB8AC3E}">
        <p14:creationId xmlns:p14="http://schemas.microsoft.com/office/powerpoint/2010/main" val="176939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4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854076" y="327835"/>
            <a:ext cx="7261225" cy="1890618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095" b="1" dirty="0">
                <a:solidFill>
                  <a:srgbClr val="FF0000"/>
                </a:solidFill>
                <a:latin typeface="宋体" panose="02010600030101010101" pitchFamily="2" charset="-122"/>
              </a:rPr>
              <a:t>二、求并联分流的问题：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095" b="1" dirty="0">
                <a:latin typeface="宋体" panose="02010600030101010101" pitchFamily="2" charset="-122"/>
              </a:rPr>
              <a:t>  由阻值为 </a:t>
            </a:r>
            <a:r>
              <a:rPr lang="en-US" altLang="zh-CN" sz="2095" b="1" dirty="0">
                <a:latin typeface="宋体" panose="02010600030101010101" pitchFamily="2" charset="-122"/>
              </a:rPr>
              <a:t>20Ω</a:t>
            </a:r>
            <a:r>
              <a:rPr lang="zh-CN" altLang="en-US" sz="2095" b="1" dirty="0">
                <a:latin typeface="宋体" panose="02010600030101010101" pitchFamily="2" charset="-122"/>
              </a:rPr>
              <a:t>的电阻</a:t>
            </a:r>
            <a:r>
              <a:rPr lang="en-US" altLang="zh-CN" sz="2095" b="1" dirty="0">
                <a:latin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latin typeface="宋体" panose="02010600030101010101" pitchFamily="2" charset="-122"/>
              </a:rPr>
              <a:t>1</a:t>
            </a:r>
            <a:r>
              <a:rPr lang="zh-CN" altLang="en-US" sz="2095" b="1" dirty="0">
                <a:latin typeface="宋体" panose="02010600030101010101" pitchFamily="2" charset="-122"/>
              </a:rPr>
              <a:t>和电源组成的闭合电路中有</a:t>
            </a:r>
            <a:r>
              <a:rPr lang="en-US" altLang="zh-CN" sz="2095" b="1" dirty="0">
                <a:latin typeface="宋体" panose="02010600030101010101" pitchFamily="2" charset="-122"/>
              </a:rPr>
              <a:t>0.3A</a:t>
            </a:r>
            <a:r>
              <a:rPr lang="zh-CN" altLang="en-US" sz="2095" b="1" dirty="0">
                <a:latin typeface="宋体" panose="02010600030101010101" pitchFamily="2" charset="-122"/>
              </a:rPr>
              <a:t>的电流通过，若将另一电阻</a:t>
            </a:r>
            <a:r>
              <a:rPr lang="en-US" altLang="zh-CN" sz="2095" b="1" dirty="0">
                <a:latin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latin typeface="宋体" panose="02010600030101010101" pitchFamily="2" charset="-122"/>
              </a:rPr>
              <a:t>2</a:t>
            </a:r>
            <a:r>
              <a:rPr lang="zh-CN" altLang="en-US" sz="2095" b="1" dirty="0">
                <a:latin typeface="宋体" panose="02010600030101010101" pitchFamily="2" charset="-122"/>
              </a:rPr>
              <a:t>与</a:t>
            </a:r>
            <a:r>
              <a:rPr lang="en-US" altLang="zh-CN" sz="2095" b="1" dirty="0">
                <a:latin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latin typeface="宋体" panose="02010600030101010101" pitchFamily="2" charset="-122"/>
              </a:rPr>
              <a:t>1</a:t>
            </a:r>
            <a:r>
              <a:rPr lang="zh-CN" altLang="en-US" sz="2095" b="1" dirty="0">
                <a:latin typeface="宋体" panose="02010600030101010101" pitchFamily="2" charset="-122"/>
              </a:rPr>
              <a:t>并联后和同一电源组成新的电路，干路电流为</a:t>
            </a:r>
            <a:r>
              <a:rPr lang="en-US" altLang="zh-CN" sz="2095" b="1" dirty="0">
                <a:latin typeface="宋体" panose="02010600030101010101" pitchFamily="2" charset="-122"/>
              </a:rPr>
              <a:t>0.5A</a:t>
            </a:r>
            <a:r>
              <a:rPr lang="zh-CN" altLang="en-US" sz="2095" b="1" dirty="0">
                <a:latin typeface="宋体" panose="02010600030101010101" pitchFamily="2" charset="-122"/>
              </a:rPr>
              <a:t>，求</a:t>
            </a:r>
            <a:r>
              <a:rPr lang="en-US" altLang="zh-CN" sz="2095" b="1" dirty="0">
                <a:latin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latin typeface="宋体" panose="02010600030101010101" pitchFamily="2" charset="-122"/>
              </a:rPr>
              <a:t>2</a:t>
            </a:r>
            <a:r>
              <a:rPr lang="zh-CN" altLang="en-US" sz="2095" b="1" dirty="0">
                <a:latin typeface="宋体" panose="02010600030101010101" pitchFamily="2" charset="-122"/>
              </a:rPr>
              <a:t>的阻值？</a:t>
            </a:r>
          </a:p>
        </p:txBody>
      </p:sp>
      <p:sp>
        <p:nvSpPr>
          <p:cNvPr id="8195" name="Text Box 3"/>
          <p:cNvSpPr txBox="1"/>
          <p:nvPr/>
        </p:nvSpPr>
        <p:spPr>
          <a:xfrm>
            <a:off x="1447202" y="2552700"/>
            <a:ext cx="5979995" cy="1572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395" b="1" dirty="0">
                <a:solidFill>
                  <a:srgbClr val="009900"/>
                </a:solidFill>
                <a:latin typeface="Arial" panose="020B0604020202020204" pitchFamily="34" charset="0"/>
                <a:ea typeface="楷体_GB2312" pitchFamily="49" charset="-122"/>
              </a:rPr>
              <a:t>解题过程：</a:t>
            </a:r>
          </a:p>
          <a:p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）从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R</a:t>
            </a:r>
            <a:r>
              <a:rPr lang="en-US" altLang="zh-CN" sz="2395" b="1" baseline="-25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求出电源电压；</a:t>
            </a:r>
          </a:p>
          <a:p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）用并联电路特点求出通过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R</a:t>
            </a:r>
            <a:r>
              <a:rPr lang="en-US" altLang="zh-CN" sz="2395" b="1" baseline="-25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的电流；</a:t>
            </a:r>
          </a:p>
          <a:p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）用欧姆定律求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R</a:t>
            </a:r>
            <a:r>
              <a:rPr lang="en-US" altLang="zh-CN" sz="2395" b="1" baseline="-25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的阻值。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1448389" y="4256486"/>
            <a:ext cx="5978807" cy="83199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395" b="1" dirty="0">
                <a:solidFill>
                  <a:srgbClr val="009900"/>
                </a:solidFill>
                <a:latin typeface="Arial" panose="020B0604020202020204" pitchFamily="34" charset="0"/>
                <a:ea typeface="楷体_GB2312" pitchFamily="49" charset="-122"/>
              </a:rPr>
              <a:t>解题关键：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并联电路各支路两端电压相等，干路电流等于各支路的电流之和。 </a:t>
            </a:r>
          </a:p>
        </p:txBody>
      </p:sp>
    </p:spTree>
    <p:extLst>
      <p:ext uri="{BB962C8B-B14F-4D97-AF65-F5344CB8AC3E}">
        <p14:creationId xmlns:p14="http://schemas.microsoft.com/office/powerpoint/2010/main" val="1160641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22102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串联分压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6" y="2574933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并联分流</a:t>
            </a:r>
          </a:p>
        </p:txBody>
      </p:sp>
    </p:spTree>
    <p:extLst>
      <p:ext uri="{BB962C8B-B14F-4D97-AF65-F5344CB8AC3E}">
        <p14:creationId xmlns:p14="http://schemas.microsoft.com/office/powerpoint/2010/main" val="237883772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2643" name="Text Box 3"/>
          <p:cNvSpPr txBox="1"/>
          <p:nvPr/>
        </p:nvSpPr>
        <p:spPr>
          <a:xfrm>
            <a:off x="7516496" y="1582517"/>
            <a:ext cx="621665" cy="5232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" name="矩形 1"/>
          <p:cNvSpPr/>
          <p:nvPr/>
        </p:nvSpPr>
        <p:spPr>
          <a:xfrm>
            <a:off x="205102" y="1050005"/>
            <a:ext cx="8248785" cy="33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如图所示，电源电压不变，闭合开关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后，滑动变阻器的滑片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自中点向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端移动的过程中，下列关于电表示数变化情况判断正确的是（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．电流表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变小，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变小，电压表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．电流表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变小，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不变，电压表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不变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．电流表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变小，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变小，电压表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变大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．电流表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不变，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变大，电压表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变小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022" y="2501283"/>
            <a:ext cx="1908175" cy="130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113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"/>
          <p:cNvSpPr/>
          <p:nvPr/>
        </p:nvSpPr>
        <p:spPr>
          <a:xfrm>
            <a:off x="363855" y="571642"/>
            <a:ext cx="8401050" cy="3979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如图所示的电路中，电源电压恒定，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为定值电阻，闭合开关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S,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滑动变阻器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2095" b="1" baseline="-25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的滑片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端移到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端的过程中、下列说法正确的是（          ）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095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电压表和电流表的示数都变大；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电压表和电流表的示数都变小；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电压表的示数变大，电流表的示数变小</a:t>
            </a: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095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电压表的示数变小，电流表的示数变大</a:t>
            </a:r>
          </a:p>
        </p:txBody>
      </p:sp>
      <p:pic>
        <p:nvPicPr>
          <p:cNvPr id="15363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9547" y="1928884"/>
            <a:ext cx="2527394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0"/>
          <p:cNvSpPr/>
          <p:nvPr/>
        </p:nvSpPr>
        <p:spPr>
          <a:xfrm>
            <a:off x="1092907" y="1516055"/>
            <a:ext cx="445956" cy="5532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995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A</a:t>
            </a:r>
            <a:endParaRPr lang="en-US" altLang="zh-CN" sz="299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2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2"/>
          <p:cNvSpPr/>
          <p:nvPr/>
        </p:nvSpPr>
        <p:spPr>
          <a:xfrm>
            <a:off x="215266" y="514350"/>
            <a:ext cx="833564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如右图所示电路，当滑动变阻器滑片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端滑动的过程中，电流表，电压表示数变化情况是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  ) 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．电流表示数变大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．电流表示数变小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．电压表示数变大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．电压表示数变小</a:t>
            </a:r>
          </a:p>
        </p:txBody>
      </p:sp>
      <p:grpSp>
        <p:nvGrpSpPr>
          <p:cNvPr id="16387" name="Group 3" descr="www.xkb1.com              新课标第一网不用注册，免费下载！"/>
          <p:cNvGrpSpPr/>
          <p:nvPr/>
        </p:nvGrpSpPr>
        <p:grpSpPr>
          <a:xfrm>
            <a:off x="4974378" y="2352346"/>
            <a:ext cx="2649726" cy="1978819"/>
            <a:chOff x="0" y="0"/>
            <a:chExt cx="2331" cy="1539"/>
          </a:xfrm>
        </p:grpSpPr>
        <p:sp>
          <p:nvSpPr>
            <p:cNvPr id="16390" name="Line 43"/>
            <p:cNvSpPr/>
            <p:nvPr/>
          </p:nvSpPr>
          <p:spPr>
            <a:xfrm>
              <a:off x="948" y="1183"/>
              <a:ext cx="138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1" name="Line 44"/>
            <p:cNvSpPr/>
            <p:nvPr/>
          </p:nvSpPr>
          <p:spPr>
            <a:xfrm>
              <a:off x="2177" y="148"/>
              <a:ext cx="15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6392" name="Group 6"/>
            <p:cNvGrpSpPr/>
            <p:nvPr/>
          </p:nvGrpSpPr>
          <p:grpSpPr>
            <a:xfrm>
              <a:off x="1037" y="1082"/>
              <a:ext cx="99" cy="213"/>
              <a:chOff x="0" y="0"/>
              <a:chExt cx="315" cy="468"/>
            </a:xfrm>
          </p:grpSpPr>
          <p:sp>
            <p:nvSpPr>
              <p:cNvPr id="16419" name="Rectangle 46"/>
              <p:cNvSpPr/>
              <p:nvPr/>
            </p:nvSpPr>
            <p:spPr>
              <a:xfrm>
                <a:off x="0" y="0"/>
                <a:ext cx="315" cy="46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</a:pPr>
                <a:endParaRPr lang="zh-CN" altLang="zh-CN" sz="1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20" name="Line 47"/>
              <p:cNvSpPr/>
              <p:nvPr/>
            </p:nvSpPr>
            <p:spPr>
              <a:xfrm>
                <a:off x="0" y="80"/>
                <a:ext cx="0" cy="31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1" name="Line 48"/>
              <p:cNvSpPr/>
              <p:nvPr/>
            </p:nvSpPr>
            <p:spPr>
              <a:xfrm>
                <a:off x="315" y="0"/>
                <a:ext cx="0" cy="46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393" name="Line 49"/>
            <p:cNvSpPr/>
            <p:nvPr/>
          </p:nvSpPr>
          <p:spPr>
            <a:xfrm flipH="1">
              <a:off x="90" y="363"/>
              <a:ext cx="461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4" name="Line 50"/>
            <p:cNvSpPr/>
            <p:nvPr/>
          </p:nvSpPr>
          <p:spPr>
            <a:xfrm>
              <a:off x="90" y="363"/>
              <a:ext cx="0" cy="38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5" name="Oval 51"/>
            <p:cNvSpPr/>
            <p:nvPr/>
          </p:nvSpPr>
          <p:spPr>
            <a:xfrm>
              <a:off x="0" y="744"/>
              <a:ext cx="180" cy="17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zh-CN" sz="100" dirty="0">
                <a:latin typeface="Arial" panose="020B0604020202020204" pitchFamily="34" charset="0"/>
              </a:endParaRPr>
            </a:p>
          </p:txBody>
        </p:sp>
        <p:sp>
          <p:nvSpPr>
            <p:cNvPr id="16396" name="Text Box 52"/>
            <p:cNvSpPr txBox="1">
              <a:spLocks noChangeAspect="1"/>
            </p:cNvSpPr>
            <p:nvPr/>
          </p:nvSpPr>
          <p:spPr>
            <a:xfrm>
              <a:off x="0" y="711"/>
              <a:ext cx="377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2095" dirty="0">
                  <a:latin typeface="Calibri" panose="020F0502020204030204" charset="0"/>
                </a:rPr>
                <a:t>A</a:t>
              </a:r>
              <a:endParaRPr lang="en-US" altLang="zh-CN" sz="2095" dirty="0">
                <a:latin typeface="Arial" panose="020B0604020202020204" pitchFamily="34" charset="0"/>
              </a:endParaRPr>
            </a:p>
          </p:txBody>
        </p:sp>
        <p:sp>
          <p:nvSpPr>
            <p:cNvPr id="16397" name="Line 53"/>
            <p:cNvSpPr/>
            <p:nvPr/>
          </p:nvSpPr>
          <p:spPr>
            <a:xfrm>
              <a:off x="90" y="927"/>
              <a:ext cx="0" cy="26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8" name="AutoShape 54"/>
            <p:cNvSpPr/>
            <p:nvPr/>
          </p:nvSpPr>
          <p:spPr>
            <a:xfrm>
              <a:off x="500" y="262"/>
              <a:ext cx="281" cy="201"/>
            </a:xfrm>
            <a:prstGeom prst="flowChartSummingJunction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zh-CN" sz="100" dirty="0">
                <a:latin typeface="Arial" panose="020B0604020202020204" pitchFamily="34" charset="0"/>
              </a:endParaRPr>
            </a:p>
          </p:txBody>
        </p:sp>
        <p:grpSp>
          <p:nvGrpSpPr>
            <p:cNvPr id="16399" name="Group 16"/>
            <p:cNvGrpSpPr/>
            <p:nvPr/>
          </p:nvGrpSpPr>
          <p:grpSpPr>
            <a:xfrm>
              <a:off x="1793" y="1097"/>
              <a:ext cx="309" cy="190"/>
              <a:chOff x="0" y="0"/>
              <a:chExt cx="362" cy="312"/>
            </a:xfrm>
          </p:grpSpPr>
          <p:sp>
            <p:nvSpPr>
              <p:cNvPr id="16415" name="Rectangle 56"/>
              <p:cNvSpPr/>
              <p:nvPr/>
            </p:nvSpPr>
            <p:spPr>
              <a:xfrm>
                <a:off x="0" y="0"/>
                <a:ext cx="362" cy="31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</a:pPr>
                <a:endParaRPr lang="zh-CN" altLang="zh-CN" sz="100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6416" name="Group 18"/>
              <p:cNvGrpSpPr/>
              <p:nvPr/>
            </p:nvGrpSpPr>
            <p:grpSpPr>
              <a:xfrm>
                <a:off x="0" y="0"/>
                <a:ext cx="362" cy="156"/>
                <a:chOff x="0" y="0"/>
                <a:chExt cx="362" cy="156"/>
              </a:xfrm>
            </p:grpSpPr>
            <p:sp>
              <p:nvSpPr>
                <p:cNvPr id="16417" name="Line 58"/>
                <p:cNvSpPr/>
                <p:nvPr/>
              </p:nvSpPr>
              <p:spPr>
                <a:xfrm flipV="1">
                  <a:off x="0" y="0"/>
                  <a:ext cx="362" cy="15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oval" w="sm" len="sm"/>
                  <a:tailEnd type="none" w="med" len="med"/>
                </a:ln>
              </p:spPr>
            </p:sp>
            <p:sp>
              <p:nvSpPr>
                <p:cNvPr id="16418" name="Line 59"/>
                <p:cNvSpPr/>
                <p:nvPr/>
              </p:nvSpPr>
              <p:spPr>
                <a:xfrm>
                  <a:off x="362" y="156"/>
                  <a:ext cx="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oval" w="sm" len="sm"/>
                  <a:tailEnd type="oval" w="sm" len="sm"/>
                </a:ln>
              </p:spPr>
            </p:sp>
          </p:grpSp>
        </p:grpSp>
        <p:sp>
          <p:nvSpPr>
            <p:cNvPr id="16400" name="Text Box 60"/>
            <p:cNvSpPr txBox="1"/>
            <p:nvPr/>
          </p:nvSpPr>
          <p:spPr>
            <a:xfrm>
              <a:off x="1731" y="1167"/>
              <a:ext cx="444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750" dirty="0">
                  <a:latin typeface="Calibri" panose="020F0502020204030204" charset="0"/>
                </a:rPr>
                <a:t>S</a:t>
              </a:r>
              <a:endParaRPr lang="en-US" altLang="zh-CN" sz="100" dirty="0">
                <a:latin typeface="Arial" panose="020B0604020202020204" pitchFamily="34" charset="0"/>
              </a:endParaRPr>
            </a:p>
          </p:txBody>
        </p:sp>
        <p:sp>
          <p:nvSpPr>
            <p:cNvPr id="16401" name="Line 61"/>
            <p:cNvSpPr/>
            <p:nvPr/>
          </p:nvSpPr>
          <p:spPr>
            <a:xfrm>
              <a:off x="90" y="1187"/>
              <a:ext cx="92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2" name="Text Box 62"/>
            <p:cNvSpPr txBox="1"/>
            <p:nvPr/>
          </p:nvSpPr>
          <p:spPr>
            <a:xfrm>
              <a:off x="989" y="337"/>
              <a:ext cx="319" cy="3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1795" dirty="0">
                  <a:latin typeface="Calibri" panose="020F0502020204030204" charset="0"/>
                </a:rPr>
                <a:t>a</a:t>
              </a:r>
              <a:endParaRPr lang="en-US" altLang="zh-CN" sz="1795" dirty="0">
                <a:latin typeface="Arial" panose="020B0604020202020204" pitchFamily="34" charset="0"/>
              </a:endParaRPr>
            </a:p>
          </p:txBody>
        </p:sp>
        <p:sp>
          <p:nvSpPr>
            <p:cNvPr id="16403" name="Text Box 63"/>
            <p:cNvSpPr txBox="1"/>
            <p:nvPr/>
          </p:nvSpPr>
          <p:spPr>
            <a:xfrm>
              <a:off x="1500" y="337"/>
              <a:ext cx="380" cy="274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1795" dirty="0">
                  <a:latin typeface="Calibri" panose="020F0502020204030204" charset="0"/>
                </a:rPr>
                <a:t>b</a:t>
              </a:r>
              <a:endParaRPr lang="en-US" altLang="zh-CN" sz="1795" dirty="0">
                <a:latin typeface="Arial" panose="020B0604020202020204" pitchFamily="34" charset="0"/>
              </a:endParaRPr>
            </a:p>
          </p:txBody>
        </p:sp>
        <p:sp>
          <p:nvSpPr>
            <p:cNvPr id="16404" name="Line 64"/>
            <p:cNvSpPr/>
            <p:nvPr/>
          </p:nvSpPr>
          <p:spPr>
            <a:xfrm>
              <a:off x="1486" y="366"/>
              <a:ext cx="84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5" name="lxqdxt25"/>
            <p:cNvSpPr/>
            <p:nvPr/>
          </p:nvSpPr>
          <p:spPr>
            <a:xfrm>
              <a:off x="1215" y="321"/>
              <a:ext cx="348" cy="104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zh-CN" sz="100" dirty="0">
                <a:latin typeface="Arial" panose="020B0604020202020204" pitchFamily="34" charset="0"/>
              </a:endParaRPr>
            </a:p>
          </p:txBody>
        </p:sp>
        <p:sp>
          <p:nvSpPr>
            <p:cNvPr id="16406" name="Oval 66"/>
            <p:cNvSpPr/>
            <p:nvPr/>
          </p:nvSpPr>
          <p:spPr>
            <a:xfrm>
              <a:off x="1767" y="44"/>
              <a:ext cx="230" cy="20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zh-CN" sz="100" dirty="0">
                <a:latin typeface="Arial" panose="020B0604020202020204" pitchFamily="34" charset="0"/>
              </a:endParaRPr>
            </a:p>
          </p:txBody>
        </p:sp>
        <p:sp>
          <p:nvSpPr>
            <p:cNvPr id="16407" name="Text Box 67"/>
            <p:cNvSpPr txBox="1"/>
            <p:nvPr/>
          </p:nvSpPr>
          <p:spPr>
            <a:xfrm>
              <a:off x="1805" y="0"/>
              <a:ext cx="333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2395" dirty="0">
                  <a:latin typeface="Calibri" panose="020F0502020204030204" charset="0"/>
                </a:rPr>
                <a:t>V</a:t>
              </a:r>
              <a:endParaRPr lang="en-US" altLang="zh-CN" sz="2395" dirty="0">
                <a:latin typeface="Arial" panose="020B0604020202020204" pitchFamily="34" charset="0"/>
              </a:endParaRPr>
            </a:p>
          </p:txBody>
        </p:sp>
        <p:sp>
          <p:nvSpPr>
            <p:cNvPr id="16408" name="Line 68"/>
            <p:cNvSpPr/>
            <p:nvPr/>
          </p:nvSpPr>
          <p:spPr>
            <a:xfrm>
              <a:off x="781" y="36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Line 69"/>
            <p:cNvSpPr/>
            <p:nvPr/>
          </p:nvSpPr>
          <p:spPr>
            <a:xfrm>
              <a:off x="1345" y="147"/>
              <a:ext cx="0" cy="16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6410" name="Line 70"/>
            <p:cNvSpPr/>
            <p:nvPr/>
          </p:nvSpPr>
          <p:spPr>
            <a:xfrm>
              <a:off x="1345" y="143"/>
              <a:ext cx="42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1" name="Line 71"/>
            <p:cNvSpPr/>
            <p:nvPr/>
          </p:nvSpPr>
          <p:spPr>
            <a:xfrm>
              <a:off x="2002" y="149"/>
              <a:ext cx="2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2" name="Line 72"/>
            <p:cNvSpPr/>
            <p:nvPr/>
          </p:nvSpPr>
          <p:spPr>
            <a:xfrm>
              <a:off x="2331" y="158"/>
              <a:ext cx="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3" name="Line 73"/>
            <p:cNvSpPr/>
            <p:nvPr/>
          </p:nvSpPr>
          <p:spPr>
            <a:xfrm>
              <a:off x="2331" y="156"/>
              <a:ext cx="0" cy="10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4" name="Text Box 74"/>
            <p:cNvSpPr txBox="1"/>
            <p:nvPr/>
          </p:nvSpPr>
          <p:spPr>
            <a:xfrm>
              <a:off x="1245" y="337"/>
              <a:ext cx="447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</a:pPr>
              <a:r>
                <a:rPr lang="en-US" altLang="zh-CN" sz="1795" dirty="0">
                  <a:latin typeface="Calibri" panose="020F0502020204030204" charset="0"/>
                </a:rPr>
                <a:t>P</a:t>
              </a:r>
              <a:endParaRPr lang="en-US" altLang="zh-CN" sz="1795" dirty="0">
                <a:latin typeface="Arial" panose="020B0604020202020204" pitchFamily="34" charset="0"/>
              </a:endParaRPr>
            </a:p>
          </p:txBody>
        </p:sp>
      </p:grpSp>
      <p:sp>
        <p:nvSpPr>
          <p:cNvPr id="16388" name="矩形 41"/>
          <p:cNvSpPr/>
          <p:nvPr/>
        </p:nvSpPr>
        <p:spPr>
          <a:xfrm>
            <a:off x="4889807" y="1170963"/>
            <a:ext cx="470000" cy="5532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995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C</a:t>
            </a:r>
            <a:endParaRPr lang="en-US" altLang="zh-CN" sz="299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957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24" descr="www.xkb1.com              新课标第一网不用注册，免费下载！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8124" y="1717753"/>
            <a:ext cx="2096265" cy="127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0"/>
          <p:cNvSpPr/>
          <p:nvPr/>
        </p:nvSpPr>
        <p:spPr>
          <a:xfrm>
            <a:off x="329565" y="520079"/>
            <a:ext cx="8286750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在如图所示的电路图中，把滑动变阻器的滑片向右滑动时，各表的示数的变化情况是（　　）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．电压表示数变大，电流表示数变大	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．电压表示数变大，电流表示数变小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．电压表示数变小，电流表示数变大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．电压表示数变小，电流表示数变小</a:t>
            </a:r>
          </a:p>
        </p:txBody>
      </p:sp>
      <p:sp>
        <p:nvSpPr>
          <p:cNvPr id="27652" name="矩形 9"/>
          <p:cNvSpPr/>
          <p:nvPr/>
        </p:nvSpPr>
        <p:spPr>
          <a:xfrm>
            <a:off x="4288015" y="1348401"/>
            <a:ext cx="441146" cy="507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695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B</a:t>
            </a:r>
            <a:endParaRPr lang="en-US" altLang="zh-CN" sz="269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5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276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236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理解欧姆定律的内容，记住欧姆定律的公式，并能利用欧姆定律进行简单的计算；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能根据欧姆定律以及电路的特点，导出串、并联电路中电阻的关系。</a:t>
            </a:r>
          </a:p>
        </p:txBody>
      </p:sp>
    </p:spTree>
    <p:extLst>
      <p:ext uri="{BB962C8B-B14F-4D97-AF65-F5344CB8AC3E}">
        <p14:creationId xmlns:p14="http://schemas.microsoft.com/office/powerpoint/2010/main" val="1997799222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090" y="924303"/>
            <a:ext cx="761365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一条电路经过检查后发现有一个200欧姆的电阻烧坏了，需要更换，但身边只有100欧姆的电阻和几个50欧姆的电阻，能否利用其中某些电阻组合起来？使组合的电阻相当于一个200欧姆的电阻？这节课我们就为大家来分析这些问题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205" y="2981066"/>
            <a:ext cx="1739900" cy="172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1367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3755241" cy="764488"/>
            <a:chOff x="0" y="0"/>
            <a:chExt cx="59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509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串联电路中电阻的规律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pic>
        <p:nvPicPr>
          <p:cNvPr id="4" name="图片 -214748245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8635" y="2752855"/>
            <a:ext cx="3695700" cy="14991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98170" y="1902714"/>
            <a:ext cx="7757160" cy="7072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因为R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和R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串联，因此通过它们的电流相同，设R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两端电压为U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，R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两端电压为U</a:t>
            </a:r>
            <a:r>
              <a:rPr kumimoji="0" lang="zh-CN" altLang="en-US" sz="20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300729588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/>
          <p:nvPr/>
        </p:nvSpPr>
        <p:spPr>
          <a:xfrm>
            <a:off x="1608727" y="3706416"/>
            <a:ext cx="6167649" cy="621931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①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电阻串联相当于增大了导体的</a:t>
            </a:r>
            <a:r>
              <a:rPr lang="zh-CN" altLang="en-US" sz="359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长度</a:t>
            </a:r>
          </a:p>
        </p:txBody>
      </p:sp>
      <p:sp>
        <p:nvSpPr>
          <p:cNvPr id="11270" name="Text Box 6"/>
          <p:cNvSpPr txBox="1"/>
          <p:nvPr/>
        </p:nvSpPr>
        <p:spPr>
          <a:xfrm>
            <a:off x="2955561" y="844154"/>
            <a:ext cx="1539240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I=I</a:t>
            </a:r>
            <a:r>
              <a:rPr lang="en-US" altLang="zh-CN" sz="1795" b="1" dirty="0">
                <a:latin typeface="Times New Roman" panose="0202060305040502030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=I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</a:p>
        </p:txBody>
      </p:sp>
      <p:sp>
        <p:nvSpPr>
          <p:cNvPr id="11271" name="Text Box 7"/>
          <p:cNvSpPr txBox="1"/>
          <p:nvPr/>
        </p:nvSpPr>
        <p:spPr>
          <a:xfrm>
            <a:off x="2867673" y="1600200"/>
            <a:ext cx="1995311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U=U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+U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</a:p>
        </p:txBody>
      </p:sp>
      <p:sp>
        <p:nvSpPr>
          <p:cNvPr id="11272" name="Text Box 8"/>
          <p:cNvSpPr txBox="1"/>
          <p:nvPr/>
        </p:nvSpPr>
        <p:spPr>
          <a:xfrm>
            <a:off x="5434259" y="1869282"/>
            <a:ext cx="2368244" cy="598377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F8FE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∴R=R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+R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  <a:endParaRPr lang="en-US" altLang="zh-CN" sz="3290" b="1" dirty="0">
              <a:latin typeface="Times New Roman" panose="02020603050405020304" charset="0"/>
              <a:ea typeface="华文中宋" pitchFamily="2" charset="-122"/>
            </a:endParaRPr>
          </a:p>
        </p:txBody>
      </p:sp>
      <p:sp>
        <p:nvSpPr>
          <p:cNvPr id="11286" name="Text Box 22"/>
          <p:cNvSpPr txBox="1"/>
          <p:nvPr/>
        </p:nvSpPr>
        <p:spPr>
          <a:xfrm>
            <a:off x="2955562" y="2247901"/>
            <a:ext cx="1234005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U=IR</a:t>
            </a:r>
            <a:endParaRPr lang="en-US" altLang="zh-CN" sz="2095" b="1" dirty="0">
              <a:latin typeface="Times New Roman" panose="02020603050405020304" charset="0"/>
              <a:ea typeface="华文中宋" pitchFamily="2" charset="-122"/>
            </a:endParaRPr>
          </a:p>
        </p:txBody>
      </p:sp>
      <p:sp>
        <p:nvSpPr>
          <p:cNvPr id="11287" name="Text Box 23"/>
          <p:cNvSpPr txBox="1"/>
          <p:nvPr/>
        </p:nvSpPr>
        <p:spPr>
          <a:xfrm>
            <a:off x="2039856" y="2950369"/>
            <a:ext cx="3070167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∴IR=I</a:t>
            </a:r>
            <a:r>
              <a:rPr lang="en-US" altLang="zh-CN" sz="3290" b="1" baseline="-25000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R</a:t>
            </a:r>
            <a:r>
              <a:rPr lang="en-US" altLang="zh-CN" sz="3290" b="1" baseline="-25000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+I</a:t>
            </a:r>
            <a:r>
              <a:rPr lang="en-US" altLang="zh-CN" sz="2395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2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R</a:t>
            </a:r>
            <a:r>
              <a:rPr lang="en-US" altLang="zh-CN" sz="2395" b="1" dirty="0">
                <a:latin typeface="Times New Roman" panose="02020603050405020304" charset="0"/>
                <a:ea typeface="华文中宋" pitchFamily="2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1289" name="AutoShape 25"/>
          <p:cNvSpPr/>
          <p:nvPr/>
        </p:nvSpPr>
        <p:spPr>
          <a:xfrm>
            <a:off x="5056576" y="1059657"/>
            <a:ext cx="323050" cy="2228850"/>
          </a:xfrm>
          <a:prstGeom prst="rightBrace">
            <a:avLst>
              <a:gd name="adj1" fmla="val 57352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ctr"/>
            <a:endParaRPr lang="zh-CN" altLang="zh-CN" sz="1045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675" y="213251"/>
            <a:ext cx="3369310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串联电路分析：</a:t>
            </a:r>
          </a:p>
        </p:txBody>
      </p:sp>
    </p:spTree>
    <p:extLst>
      <p:ext uri="{BB962C8B-B14F-4D97-AF65-F5344CB8AC3E}">
        <p14:creationId xmlns:p14="http://schemas.microsoft.com/office/powerpoint/2010/main" val="1834337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0" grpId="0"/>
      <p:bldP spid="11271" grpId="0"/>
      <p:bldP spid="11272" grpId="0" bldLvl="0" animBg="1"/>
      <p:bldP spid="11286" grpId="0" bldLvl="0"/>
      <p:bldP spid="11287" grpId="0"/>
      <p:bldP spid="1128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/>
          <p:nvPr/>
        </p:nvSpPr>
        <p:spPr>
          <a:xfrm>
            <a:off x="1393755" y="809625"/>
            <a:ext cx="5858851" cy="901386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②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若</a:t>
            </a: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n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个阻值都为</a:t>
            </a: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2095" b="1" dirty="0">
                <a:latin typeface="Times New Roman" panose="02020603050405020304" charset="0"/>
                <a:ea typeface="黑体" panose="02010609060101010101" pitchFamily="49" charset="-122"/>
              </a:rPr>
              <a:t>0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的电阻</a:t>
            </a:r>
            <a:r>
              <a:rPr lang="zh-CN" altLang="en-US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串联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，总电阻</a:t>
            </a:r>
            <a:r>
              <a:rPr lang="en-US" altLang="zh-CN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R=</a:t>
            </a:r>
            <a:endParaRPr lang="en-US" altLang="zh-CN" sz="2095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1205" name="Rectangle 5"/>
          <p:cNvSpPr/>
          <p:nvPr/>
        </p:nvSpPr>
        <p:spPr>
          <a:xfrm>
            <a:off x="1436512" y="2009775"/>
            <a:ext cx="3232879" cy="485068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③</a:t>
            </a:r>
            <a:r>
              <a:rPr lang="zh-CN" altLang="en-US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串联正比分压：</a:t>
            </a:r>
            <a:endParaRPr lang="en-US" altLang="zh-CN" sz="2695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1206" name="Text Box 6"/>
          <p:cNvSpPr txBox="1"/>
          <p:nvPr/>
        </p:nvSpPr>
        <p:spPr>
          <a:xfrm>
            <a:off x="1664548" y="3152775"/>
            <a:ext cx="2909829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∵I</a:t>
            </a:r>
            <a:r>
              <a:rPr lang="en-US" altLang="zh-CN" sz="1795" b="1" dirty="0">
                <a:latin typeface="Times New Roman" panose="0202060305040502030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=I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  <a:r>
              <a:rPr lang="zh-CN" altLang="en-US" sz="2095" b="1" dirty="0">
                <a:latin typeface="Times New Roman" panose="02020603050405020304" charset="0"/>
                <a:ea typeface="华文中宋" pitchFamily="2" charset="-122"/>
              </a:rPr>
              <a:t>，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U=I R</a:t>
            </a:r>
          </a:p>
        </p:txBody>
      </p:sp>
      <p:sp>
        <p:nvSpPr>
          <p:cNvPr id="51207" name="Text Box 7"/>
          <p:cNvSpPr txBox="1"/>
          <p:nvPr/>
        </p:nvSpPr>
        <p:spPr>
          <a:xfrm>
            <a:off x="1721557" y="4010026"/>
            <a:ext cx="3232879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∴U</a:t>
            </a:r>
            <a:r>
              <a:rPr lang="zh-CN" altLang="en-US" sz="3290" b="1" dirty="0">
                <a:latin typeface="Times New Roman" panose="02020603050405020304" charset="0"/>
                <a:ea typeface="华文中宋" pitchFamily="2" charset="-122"/>
              </a:rPr>
              <a:t>与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R</a:t>
            </a:r>
            <a:r>
              <a:rPr lang="zh-CN" altLang="en-US" sz="3290" b="1" dirty="0">
                <a:latin typeface="Times New Roman" panose="02020603050405020304" charset="0"/>
                <a:ea typeface="华文中宋" pitchFamily="2" charset="-122"/>
              </a:rPr>
              <a:t>成正比</a:t>
            </a:r>
            <a:endParaRPr lang="zh-CN" altLang="en-US" sz="2095" b="1" dirty="0">
              <a:latin typeface="Times New Roman" panose="02020603050405020304" charset="0"/>
              <a:ea typeface="华文中宋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5484143" y="3781425"/>
            <a:ext cx="1777965" cy="1085850"/>
            <a:chOff x="0" y="0"/>
            <a:chExt cx="1497" cy="912"/>
          </a:xfrm>
        </p:grpSpPr>
        <p:sp>
          <p:nvSpPr>
            <p:cNvPr id="12316" name="Line 9"/>
            <p:cNvSpPr/>
            <p:nvPr/>
          </p:nvSpPr>
          <p:spPr>
            <a:xfrm>
              <a:off x="45" y="454"/>
              <a:ext cx="45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7" name="Line 10"/>
            <p:cNvSpPr/>
            <p:nvPr/>
          </p:nvSpPr>
          <p:spPr>
            <a:xfrm>
              <a:off x="953" y="454"/>
              <a:ext cx="45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" name="Rectangle 11"/>
            <p:cNvSpPr/>
            <p:nvPr/>
          </p:nvSpPr>
          <p:spPr>
            <a:xfrm>
              <a:off x="45" y="0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U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1</a:t>
              </a:r>
            </a:p>
          </p:txBody>
        </p:sp>
        <p:sp>
          <p:nvSpPr>
            <p:cNvPr id="12319" name="Rectangle 12"/>
            <p:cNvSpPr/>
            <p:nvPr/>
          </p:nvSpPr>
          <p:spPr>
            <a:xfrm>
              <a:off x="92" y="409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U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2</a:t>
              </a:r>
            </a:p>
          </p:txBody>
        </p:sp>
        <p:sp>
          <p:nvSpPr>
            <p:cNvPr id="12320" name="Rectangle 13"/>
            <p:cNvSpPr/>
            <p:nvPr/>
          </p:nvSpPr>
          <p:spPr>
            <a:xfrm>
              <a:off x="907" y="0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R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1</a:t>
              </a:r>
            </a:p>
          </p:txBody>
        </p:sp>
        <p:sp>
          <p:nvSpPr>
            <p:cNvPr id="12321" name="Rectangle 14"/>
            <p:cNvSpPr/>
            <p:nvPr/>
          </p:nvSpPr>
          <p:spPr>
            <a:xfrm>
              <a:off x="907" y="409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R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2</a:t>
              </a:r>
            </a:p>
          </p:txBody>
        </p:sp>
        <p:sp>
          <p:nvSpPr>
            <p:cNvPr id="12322" name="Rectangle 15"/>
            <p:cNvSpPr/>
            <p:nvPr/>
          </p:nvSpPr>
          <p:spPr>
            <a:xfrm>
              <a:off x="590" y="182"/>
              <a:ext cx="358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=</a:t>
              </a:r>
              <a:endParaRPr lang="en-US" altLang="zh-CN" sz="2395" b="1" dirty="0">
                <a:latin typeface="Times New Roman" panose="02020603050405020304" charset="0"/>
                <a:ea typeface="华文中宋" pitchFamily="2" charset="-122"/>
              </a:endParaRPr>
            </a:p>
          </p:txBody>
        </p:sp>
        <p:sp>
          <p:nvSpPr>
            <p:cNvPr id="12323" name="Rectangle 16"/>
            <p:cNvSpPr/>
            <p:nvPr/>
          </p:nvSpPr>
          <p:spPr>
            <a:xfrm>
              <a:off x="0" y="46"/>
              <a:ext cx="1497" cy="816"/>
            </a:xfrm>
            <a:prstGeom prst="rect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ctr"/>
              <a:endParaRPr lang="zh-CN" altLang="zh-CN" sz="1045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1217" name="Rectangle 17"/>
          <p:cNvSpPr/>
          <p:nvPr/>
        </p:nvSpPr>
        <p:spPr>
          <a:xfrm>
            <a:off x="2594575" y="1296166"/>
            <a:ext cx="1313580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95" b="1" dirty="0">
                <a:solidFill>
                  <a:srgbClr val="FF0000"/>
                </a:solidFill>
                <a:latin typeface="Arial" panose="020B0604020202020204" pitchFamily="34" charset="0"/>
              </a:rPr>
              <a:t>nR</a:t>
            </a:r>
            <a:r>
              <a:rPr lang="en-US" altLang="zh-CN" sz="2095" b="1" baseline="-25000" dirty="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</p:txBody>
      </p:sp>
      <p:grpSp>
        <p:nvGrpSpPr>
          <p:cNvPr id="3" name="Group 37"/>
          <p:cNvGrpSpPr/>
          <p:nvPr/>
        </p:nvGrpSpPr>
        <p:grpSpPr>
          <a:xfrm>
            <a:off x="4841605" y="1869281"/>
            <a:ext cx="2921706" cy="1626394"/>
            <a:chOff x="0" y="0"/>
            <a:chExt cx="2460" cy="1366"/>
          </a:xfrm>
        </p:grpSpPr>
        <p:sp>
          <p:nvSpPr>
            <p:cNvPr id="12298" name="Rectangle 38"/>
            <p:cNvSpPr/>
            <p:nvPr/>
          </p:nvSpPr>
          <p:spPr>
            <a:xfrm>
              <a:off x="1104" y="628"/>
              <a:ext cx="432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885" tIns="34443" rIns="68885" bIns="3444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90" b="1" dirty="0">
                  <a:latin typeface="Times New Roman" panose="02020603050405020304" charset="0"/>
                </a:rPr>
                <a:t>U</a:t>
              </a:r>
            </a:p>
          </p:txBody>
        </p:sp>
        <p:sp>
          <p:nvSpPr>
            <p:cNvPr id="12299" name="Line 39"/>
            <p:cNvSpPr/>
            <p:nvPr/>
          </p:nvSpPr>
          <p:spPr>
            <a:xfrm>
              <a:off x="0" y="100"/>
              <a:ext cx="0" cy="114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0" name="Line 40"/>
            <p:cNvSpPr/>
            <p:nvPr/>
          </p:nvSpPr>
          <p:spPr>
            <a:xfrm flipH="1">
              <a:off x="1326" y="1240"/>
              <a:ext cx="113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1" name="Line 41"/>
            <p:cNvSpPr/>
            <p:nvPr/>
          </p:nvSpPr>
          <p:spPr>
            <a:xfrm>
              <a:off x="0" y="88"/>
              <a:ext cx="244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2" name="Line 42"/>
            <p:cNvSpPr/>
            <p:nvPr/>
          </p:nvSpPr>
          <p:spPr>
            <a:xfrm>
              <a:off x="2448" y="100"/>
              <a:ext cx="0" cy="114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3" name="Line 43"/>
            <p:cNvSpPr/>
            <p:nvPr/>
          </p:nvSpPr>
          <p:spPr>
            <a:xfrm>
              <a:off x="729" y="1144"/>
              <a:ext cx="192" cy="14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4" name="Line 44"/>
            <p:cNvSpPr/>
            <p:nvPr/>
          </p:nvSpPr>
          <p:spPr>
            <a:xfrm>
              <a:off x="795" y="1240"/>
              <a:ext cx="471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5" name="Line 45"/>
            <p:cNvSpPr/>
            <p:nvPr/>
          </p:nvSpPr>
          <p:spPr>
            <a:xfrm>
              <a:off x="0" y="1240"/>
              <a:ext cx="585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06" name="Group 46"/>
            <p:cNvGrpSpPr/>
            <p:nvPr/>
          </p:nvGrpSpPr>
          <p:grpSpPr>
            <a:xfrm>
              <a:off x="572" y="1126"/>
              <a:ext cx="283" cy="148"/>
              <a:chOff x="0" y="0"/>
              <a:chExt cx="283" cy="148"/>
            </a:xfrm>
          </p:grpSpPr>
          <p:sp>
            <p:nvSpPr>
              <p:cNvPr id="12314" name="Oval 47"/>
              <p:cNvSpPr/>
              <p:nvPr/>
            </p:nvSpPr>
            <p:spPr>
              <a:xfrm>
                <a:off x="0" y="92"/>
                <a:ext cx="56" cy="56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fontAlgn="ctr"/>
                <a:endParaRPr lang="zh-CN" altLang="zh-CN" sz="1045" b="1" dirty="0">
                  <a:solidFill>
                    <a:srgbClr val="008000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315" name="Line 48"/>
              <p:cNvSpPr/>
              <p:nvPr/>
            </p:nvSpPr>
            <p:spPr>
              <a:xfrm flipV="1">
                <a:off x="43" y="0"/>
                <a:ext cx="240" cy="9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07" name="Group 49"/>
            <p:cNvGrpSpPr/>
            <p:nvPr/>
          </p:nvGrpSpPr>
          <p:grpSpPr>
            <a:xfrm>
              <a:off x="1269" y="1126"/>
              <a:ext cx="48" cy="240"/>
              <a:chOff x="0" y="0"/>
              <a:chExt cx="48" cy="240"/>
            </a:xfrm>
          </p:grpSpPr>
          <p:sp>
            <p:nvSpPr>
              <p:cNvPr id="12312" name="Line 50"/>
              <p:cNvSpPr/>
              <p:nvPr/>
            </p:nvSpPr>
            <p:spPr>
              <a:xfrm>
                <a:off x="0" y="0"/>
                <a:ext cx="0" cy="24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3" name="Line 51"/>
              <p:cNvSpPr/>
              <p:nvPr/>
            </p:nvSpPr>
            <p:spPr>
              <a:xfrm>
                <a:off x="48" y="48"/>
                <a:ext cx="0" cy="14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08" name="Rectangle 52"/>
            <p:cNvSpPr/>
            <p:nvPr/>
          </p:nvSpPr>
          <p:spPr>
            <a:xfrm>
              <a:off x="576" y="138"/>
              <a:ext cx="52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885" tIns="34443" rIns="68885" bIns="3444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95" b="1" dirty="0">
                  <a:latin typeface="Times New Roman" panose="02020603050405020304" charset="0"/>
                </a:rPr>
                <a:t>R</a:t>
              </a:r>
              <a:r>
                <a:rPr lang="en-US" altLang="zh-CN" sz="2995" b="1" baseline="-25000" dirty="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12309" name="Rectangle 53"/>
            <p:cNvSpPr/>
            <p:nvPr/>
          </p:nvSpPr>
          <p:spPr>
            <a:xfrm>
              <a:off x="1632" y="138"/>
              <a:ext cx="52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885" tIns="34443" rIns="68885" bIns="3444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95" b="1" dirty="0">
                  <a:latin typeface="Times New Roman" panose="02020603050405020304" charset="0"/>
                </a:rPr>
                <a:t>R</a:t>
              </a:r>
              <a:r>
                <a:rPr lang="en-US" altLang="zh-CN" sz="2995" b="1" baseline="-25000" dirty="0">
                  <a:latin typeface="Times New Roman" panose="02020603050405020304" charset="0"/>
                </a:rPr>
                <a:t>2</a:t>
              </a:r>
            </a:p>
          </p:txBody>
        </p:sp>
        <p:sp>
          <p:nvSpPr>
            <p:cNvPr id="12310" name="Rectangle 54"/>
            <p:cNvSpPr/>
            <p:nvPr/>
          </p:nvSpPr>
          <p:spPr>
            <a:xfrm>
              <a:off x="524" y="0"/>
              <a:ext cx="488" cy="15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ctr"/>
              <a:endParaRPr lang="zh-CN" altLang="zh-CN" sz="1045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311" name="Rectangle 55"/>
            <p:cNvSpPr/>
            <p:nvPr/>
          </p:nvSpPr>
          <p:spPr>
            <a:xfrm>
              <a:off x="1580" y="0"/>
              <a:ext cx="488" cy="15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ctr"/>
              <a:endParaRPr lang="zh-CN" altLang="zh-CN" sz="1045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297" name="Rectangle 2"/>
          <p:cNvSpPr>
            <a:spLocks noGrp="1"/>
          </p:cNvSpPr>
          <p:nvPr/>
        </p:nvSpPr>
        <p:spPr>
          <a:xfrm>
            <a:off x="2902115" y="128051"/>
            <a:ext cx="3016720" cy="53090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45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串联分压</a:t>
            </a:r>
          </a:p>
        </p:txBody>
      </p:sp>
    </p:spTree>
    <p:extLst>
      <p:ext uri="{BB962C8B-B14F-4D97-AF65-F5344CB8AC3E}">
        <p14:creationId xmlns:p14="http://schemas.microsoft.com/office/powerpoint/2010/main" val="421110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  <p:bldP spid="51207" grpId="0"/>
      <p:bldP spid="512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/>
          <p:nvPr/>
        </p:nvSpPr>
        <p:spPr>
          <a:xfrm>
            <a:off x="3171721" y="758429"/>
            <a:ext cx="2047569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U=U</a:t>
            </a:r>
            <a:r>
              <a:rPr lang="en-US" altLang="zh-CN" sz="1795" b="1" dirty="0">
                <a:latin typeface="Times New Roman" panose="0202060305040502030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=U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3225165" y="1297782"/>
            <a:ext cx="1508360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I=I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+I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</a:p>
        </p:txBody>
      </p:sp>
      <p:graphicFrame>
        <p:nvGraphicFramePr>
          <p:cNvPr id="15366" name="Object 6"/>
          <p:cNvGraphicFramePr>
            <a:graphicFrameLocks noChangeAspect="1"/>
          </p:cNvGraphicFramePr>
          <p:nvPr/>
        </p:nvGraphicFramePr>
        <p:xfrm>
          <a:off x="3171721" y="1869282"/>
          <a:ext cx="219840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3" imgW="814070" imgH="394335" progId="Equation.3">
                  <p:embed/>
                </p:oleObj>
              </mc:Choice>
              <mc:Fallback>
                <p:oleObj r:id="rId3" imgW="814070" imgH="3943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1721" y="1869282"/>
                        <a:ext cx="2198405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Rectangle 7"/>
          <p:cNvSpPr/>
          <p:nvPr/>
        </p:nvSpPr>
        <p:spPr>
          <a:xfrm>
            <a:off x="1312992" y="2943226"/>
            <a:ext cx="6167650" cy="484288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①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电阻并联相当于增大了导体的</a:t>
            </a:r>
            <a:r>
              <a:rPr lang="zh-CN" altLang="en-US" sz="23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横截面积</a:t>
            </a:r>
          </a:p>
        </p:txBody>
      </p:sp>
      <p:sp>
        <p:nvSpPr>
          <p:cNvPr id="15372" name="Rectangle 12"/>
          <p:cNvSpPr/>
          <p:nvPr/>
        </p:nvSpPr>
        <p:spPr>
          <a:xfrm>
            <a:off x="1931777" y="3531393"/>
            <a:ext cx="4996591" cy="485068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并联总电阻小于任一个支路电阻</a:t>
            </a:r>
          </a:p>
        </p:txBody>
      </p:sp>
      <p:sp>
        <p:nvSpPr>
          <p:cNvPr id="15383" name="Text Box 23"/>
          <p:cNvSpPr txBox="1"/>
          <p:nvPr/>
        </p:nvSpPr>
        <p:spPr>
          <a:xfrm>
            <a:off x="3386691" y="4192192"/>
            <a:ext cx="2477511" cy="78362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9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串大并小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128906" y="0"/>
            <a:ext cx="3767937" cy="764488"/>
            <a:chOff x="0" y="0"/>
            <a:chExt cx="593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511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en-US" sz="2400" b="1">
                  <a:solidFill>
                    <a:schemeClr val="tx1">
                      <a:alpha val="100000"/>
                    </a:schemeClr>
                  </a:solidFill>
                  <a:latin typeface="微软雅黑" panose="020B0503020204020204" charset="-122"/>
                  <a:sym typeface="+mn-ea"/>
                </a:rPr>
                <a:t>并联电路中电阻的规律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05972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7" grpId="0"/>
      <p:bldP spid="15372" grpId="0"/>
      <p:bldP spid="1538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/>
          <p:nvPr/>
        </p:nvSpPr>
        <p:spPr>
          <a:xfrm>
            <a:off x="1608726" y="844153"/>
            <a:ext cx="5871916" cy="1150922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②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若</a:t>
            </a: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n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个阻值都为</a:t>
            </a: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2095" b="1" dirty="0">
                <a:latin typeface="Times New Roman" panose="02020603050405020304" charset="0"/>
                <a:ea typeface="黑体" panose="02010609060101010101" pitchFamily="49" charset="-122"/>
              </a:rPr>
              <a:t>0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的电阻</a:t>
            </a:r>
            <a:r>
              <a:rPr lang="zh-CN" altLang="en-US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并联</a:t>
            </a:r>
            <a:r>
              <a:rPr lang="zh-CN" altLang="en-US" sz="2695" b="1" dirty="0">
                <a:latin typeface="Times New Roman" panose="02020603050405020304" charset="0"/>
                <a:ea typeface="黑体" panose="02010609060101010101" pitchFamily="49" charset="-122"/>
              </a:rPr>
              <a:t>，总电阻：</a:t>
            </a:r>
            <a:endParaRPr lang="en-US" altLang="zh-CN" sz="2095" b="1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3253" name="Rectangle 5"/>
          <p:cNvSpPr/>
          <p:nvPr/>
        </p:nvSpPr>
        <p:spPr>
          <a:xfrm>
            <a:off x="1555281" y="2518173"/>
            <a:ext cx="3232879" cy="485068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latin typeface="Times New Roman" panose="02020603050405020304" charset="0"/>
                <a:ea typeface="黑体" panose="02010609060101010101" pitchFamily="49" charset="-122"/>
              </a:rPr>
              <a:t>③</a:t>
            </a:r>
            <a:r>
              <a:rPr lang="zh-CN" altLang="en-US" sz="26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并联反比分流：</a:t>
            </a:r>
            <a:endParaRPr lang="en-US" altLang="zh-CN" sz="2695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3254" name="Text Box 6"/>
          <p:cNvSpPr txBox="1"/>
          <p:nvPr/>
        </p:nvSpPr>
        <p:spPr>
          <a:xfrm>
            <a:off x="1662172" y="3026569"/>
            <a:ext cx="3610563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∵U</a:t>
            </a:r>
            <a:r>
              <a:rPr lang="en-US" altLang="zh-CN" sz="1795" b="1" dirty="0">
                <a:latin typeface="Times New Roman" panose="02020603050405020304" charset="0"/>
              </a:rPr>
              <a:t>1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=U</a:t>
            </a:r>
            <a:r>
              <a:rPr lang="en-US" altLang="zh-CN" sz="2095" b="1" dirty="0">
                <a:latin typeface="Times New Roman" panose="02020603050405020304" charset="0"/>
                <a:ea typeface="华文中宋" pitchFamily="2" charset="-122"/>
              </a:rPr>
              <a:t>2</a:t>
            </a:r>
            <a:r>
              <a:rPr lang="zh-CN" altLang="en-US" sz="2095" b="1" dirty="0">
                <a:latin typeface="Times New Roman" panose="02020603050405020304" charset="0"/>
                <a:ea typeface="华文中宋" pitchFamily="2" charset="-122"/>
              </a:rPr>
              <a:t>，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U=I R</a:t>
            </a:r>
          </a:p>
        </p:txBody>
      </p:sp>
      <p:sp>
        <p:nvSpPr>
          <p:cNvPr id="53255" name="Text Box 7"/>
          <p:cNvSpPr txBox="1"/>
          <p:nvPr/>
        </p:nvSpPr>
        <p:spPr>
          <a:xfrm>
            <a:off x="1664548" y="3632598"/>
            <a:ext cx="3232879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∴I</a:t>
            </a:r>
            <a:r>
              <a:rPr lang="zh-CN" altLang="en-US" sz="3290" b="1" dirty="0">
                <a:latin typeface="Times New Roman" panose="02020603050405020304" charset="0"/>
                <a:ea typeface="华文中宋" pitchFamily="2" charset="-122"/>
              </a:rPr>
              <a:t>与</a:t>
            </a:r>
            <a:r>
              <a:rPr lang="en-US" altLang="zh-CN" sz="3290" b="1" dirty="0">
                <a:latin typeface="Times New Roman" panose="02020603050405020304" charset="0"/>
                <a:ea typeface="华文中宋" pitchFamily="2" charset="-122"/>
              </a:rPr>
              <a:t>R</a:t>
            </a:r>
            <a:r>
              <a:rPr lang="zh-CN" altLang="en-US" sz="3290" b="1" dirty="0">
                <a:latin typeface="Times New Roman" panose="02020603050405020304" charset="0"/>
                <a:ea typeface="华文中宋" pitchFamily="2" charset="-122"/>
              </a:rPr>
              <a:t>成</a:t>
            </a:r>
            <a:r>
              <a:rPr lang="zh-CN" altLang="en-US" sz="3290" b="1" dirty="0">
                <a:solidFill>
                  <a:srgbClr val="FF0000"/>
                </a:solidFill>
                <a:latin typeface="Times New Roman" panose="02020603050405020304" charset="0"/>
                <a:ea typeface="华文中宋" pitchFamily="2" charset="-122"/>
              </a:rPr>
              <a:t>反</a:t>
            </a:r>
            <a:r>
              <a:rPr lang="zh-CN" altLang="en-US" sz="3290" b="1" dirty="0">
                <a:latin typeface="Times New Roman" panose="02020603050405020304" charset="0"/>
                <a:ea typeface="华文中宋" pitchFamily="2" charset="-122"/>
              </a:rPr>
              <a:t>比</a:t>
            </a:r>
            <a:endParaRPr lang="zh-CN" altLang="en-US" sz="2095" b="1" dirty="0">
              <a:latin typeface="Times New Roman" panose="02020603050405020304" charset="0"/>
              <a:ea typeface="华文中宋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5434260" y="3381376"/>
            <a:ext cx="1777965" cy="1085850"/>
            <a:chOff x="0" y="0"/>
            <a:chExt cx="1497" cy="912"/>
          </a:xfrm>
        </p:grpSpPr>
        <p:sp>
          <p:nvSpPr>
            <p:cNvPr id="3081" name="Line 9"/>
            <p:cNvSpPr/>
            <p:nvPr/>
          </p:nvSpPr>
          <p:spPr>
            <a:xfrm>
              <a:off x="45" y="454"/>
              <a:ext cx="454" cy="0"/>
            </a:xfrm>
            <a:prstGeom prst="line">
              <a:avLst/>
            </a:prstGeom>
            <a:ln w="762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2" name="Line 10"/>
            <p:cNvSpPr/>
            <p:nvPr/>
          </p:nvSpPr>
          <p:spPr>
            <a:xfrm>
              <a:off x="953" y="454"/>
              <a:ext cx="454" cy="0"/>
            </a:xfrm>
            <a:prstGeom prst="line">
              <a:avLst/>
            </a:prstGeom>
            <a:ln w="762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3" name="Rectangle 11"/>
            <p:cNvSpPr/>
            <p:nvPr/>
          </p:nvSpPr>
          <p:spPr>
            <a:xfrm>
              <a:off x="45" y="0"/>
              <a:ext cx="419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I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1</a:t>
              </a:r>
            </a:p>
          </p:txBody>
        </p:sp>
        <p:sp>
          <p:nvSpPr>
            <p:cNvPr id="3084" name="Rectangle 12"/>
            <p:cNvSpPr/>
            <p:nvPr/>
          </p:nvSpPr>
          <p:spPr>
            <a:xfrm>
              <a:off x="92" y="409"/>
              <a:ext cx="419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I</a:t>
              </a:r>
              <a:r>
                <a:rPr lang="en-US" altLang="zh-CN" sz="2395" b="1" dirty="0">
                  <a:latin typeface="Times New Roman" panose="02020603050405020304" charset="0"/>
                  <a:ea typeface="华文中宋" pitchFamily="2" charset="-122"/>
                </a:rPr>
                <a:t>2</a:t>
              </a:r>
            </a:p>
          </p:txBody>
        </p:sp>
        <p:sp>
          <p:nvSpPr>
            <p:cNvPr id="3085" name="Rectangle 13"/>
            <p:cNvSpPr/>
            <p:nvPr/>
          </p:nvSpPr>
          <p:spPr>
            <a:xfrm>
              <a:off x="907" y="0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R</a:t>
              </a:r>
              <a:r>
                <a:rPr lang="en-US" altLang="zh-CN" sz="2395" b="1" dirty="0">
                  <a:solidFill>
                    <a:srgbClr val="FF0000"/>
                  </a:solidFill>
                  <a:latin typeface="Times New Roman" panose="02020603050405020304" charset="0"/>
                  <a:ea typeface="华文中宋" pitchFamily="2" charset="-122"/>
                </a:rPr>
                <a:t>2</a:t>
              </a:r>
            </a:p>
          </p:txBody>
        </p:sp>
        <p:sp>
          <p:nvSpPr>
            <p:cNvPr id="3086" name="Rectangle 14"/>
            <p:cNvSpPr/>
            <p:nvPr/>
          </p:nvSpPr>
          <p:spPr>
            <a:xfrm>
              <a:off x="907" y="409"/>
              <a:ext cx="541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R</a:t>
              </a:r>
              <a:r>
                <a:rPr lang="en-US" altLang="zh-CN" sz="2395" b="1" dirty="0">
                  <a:solidFill>
                    <a:srgbClr val="FF0000"/>
                  </a:solidFill>
                  <a:latin typeface="Times New Roman" panose="02020603050405020304" charset="0"/>
                  <a:ea typeface="华文中宋" pitchFamily="2" charset="-122"/>
                </a:rPr>
                <a:t>1</a:t>
              </a:r>
            </a:p>
          </p:txBody>
        </p:sp>
        <p:sp>
          <p:nvSpPr>
            <p:cNvPr id="3087" name="Rectangle 15"/>
            <p:cNvSpPr/>
            <p:nvPr/>
          </p:nvSpPr>
          <p:spPr>
            <a:xfrm>
              <a:off x="590" y="182"/>
              <a:ext cx="358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90" b="1" dirty="0">
                  <a:latin typeface="Times New Roman" panose="02020603050405020304" charset="0"/>
                  <a:ea typeface="华文中宋" pitchFamily="2" charset="-122"/>
                </a:rPr>
                <a:t>=</a:t>
              </a:r>
              <a:endParaRPr lang="en-US" altLang="zh-CN" sz="2395" b="1" dirty="0">
                <a:latin typeface="Times New Roman" panose="02020603050405020304" charset="0"/>
                <a:ea typeface="华文中宋" pitchFamily="2" charset="-122"/>
              </a:endParaRPr>
            </a:p>
          </p:txBody>
        </p:sp>
        <p:sp>
          <p:nvSpPr>
            <p:cNvPr id="3088" name="Rectangle 16"/>
            <p:cNvSpPr/>
            <p:nvPr/>
          </p:nvSpPr>
          <p:spPr>
            <a:xfrm>
              <a:off x="0" y="46"/>
              <a:ext cx="1497" cy="816"/>
            </a:xfrm>
            <a:prstGeom prst="rect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ctr"/>
              <a:endParaRPr lang="zh-CN" altLang="zh-CN" sz="1045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53265" name="Object 17"/>
          <p:cNvGraphicFramePr>
            <a:graphicFrameLocks noChangeAspect="1"/>
          </p:cNvGraphicFramePr>
          <p:nvPr/>
        </p:nvGraphicFramePr>
        <p:xfrm>
          <a:off x="2309460" y="1396603"/>
          <a:ext cx="130407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3" imgW="484505" imgH="394970" progId="Equation.3">
                  <p:embed/>
                </p:oleObj>
              </mc:Choice>
              <mc:Fallback>
                <p:oleObj r:id="rId3" imgW="484505" imgH="39497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9460" y="1396603"/>
                        <a:ext cx="1304078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2"/>
          <p:cNvSpPr>
            <a:spLocks noGrp="1"/>
          </p:cNvSpPr>
          <p:nvPr/>
        </p:nvSpPr>
        <p:spPr>
          <a:xfrm>
            <a:off x="2902115" y="128051"/>
            <a:ext cx="3016720" cy="53090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45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并联分流</a:t>
            </a:r>
          </a:p>
        </p:txBody>
      </p:sp>
    </p:spTree>
    <p:extLst>
      <p:ext uri="{BB962C8B-B14F-4D97-AF65-F5344CB8AC3E}">
        <p14:creationId xmlns:p14="http://schemas.microsoft.com/office/powerpoint/2010/main" val="17214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532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" y="161053"/>
            <a:ext cx="7514590" cy="467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580" y="2564937"/>
            <a:ext cx="1608126" cy="4357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8783" y="2483492"/>
            <a:ext cx="131358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5554" y="3373748"/>
            <a:ext cx="1553492" cy="392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858" y="3373937"/>
            <a:ext cx="1646132" cy="3357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1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0704" y="4077420"/>
            <a:ext cx="1516674" cy="396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1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0586" y="3971195"/>
            <a:ext cx="2444256" cy="608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Picture 2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3475" y="4474005"/>
            <a:ext cx="2268479" cy="290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3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9983" y="4540089"/>
            <a:ext cx="2479887" cy="22383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11056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1101</Words>
  <Application>Microsoft Office PowerPoint</Application>
  <PresentationFormat>全屏显示(16:9)</PresentationFormat>
  <Paragraphs>104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Office 主题</vt:lpstr>
      <vt:lpstr>Microsoft 公式 3.0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2020-08-24T01:03:12Z</dcterms:created>
  <dcterms:modified xsi:type="dcterms:W3CDTF">2020-08-24T01:48:27Z</dcterms:modified>
</cp:coreProperties>
</file>